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35" r:id="rId5"/>
    <p:sldId id="336" r:id="rId6"/>
    <p:sldId id="349" r:id="rId7"/>
    <p:sldId id="337" r:id="rId8"/>
    <p:sldId id="339" r:id="rId9"/>
    <p:sldId id="340" r:id="rId10"/>
    <p:sldId id="341" r:id="rId11"/>
    <p:sldId id="348" r:id="rId12"/>
    <p:sldId id="350" r:id="rId13"/>
    <p:sldId id="34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5394" autoAdjust="0"/>
  </p:normalViewPr>
  <p:slideViewPr>
    <p:cSldViewPr snapToGrid="0">
      <p:cViewPr varScale="1">
        <p:scale>
          <a:sx n="125" d="100"/>
          <a:sy n="125" d="100"/>
        </p:scale>
        <p:origin x="360" y="77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F57E18-AE3F-2847-188C-708C0769F8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D88CAC-4FD1-FB92-1D26-05807EA810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CB96D7-F201-492C-AA50-574A730BC27F}" type="datetimeFigureOut">
              <a:rPr lang="en-US" smtClean="0"/>
              <a:t>3/1/2024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72C0D-360E-C973-5588-52DC04A86A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340B36-8225-0BC2-989D-2156A5B162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563E-BCB2-465B-8A3C-AC86CE64F69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7102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jpg>
</file>

<file path=ppt/media/image17.png>
</file>

<file path=ppt/media/image18.png>
</file>

<file path=ppt/media/image19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16CA8-7DCC-4F2C-A1EF-C632B9D3E96D}" type="datetimeFigureOut">
              <a:rPr lang="en-US" smtClean="0"/>
              <a:t>3/1/2024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90660-4B7D-4C11-96DB-B19FFA8CA9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71616" y="960120"/>
            <a:ext cx="5221224" cy="3056343"/>
          </a:xfrm>
        </p:spPr>
        <p:txBody>
          <a:bodyPr anchor="b">
            <a:normAutofit/>
          </a:bodyPr>
          <a:lstStyle>
            <a:lvl1pPr algn="l">
              <a:defRPr sz="4000" b="1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46E52ED-0545-03BB-5AB6-4552E92B99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617"/>
          <a:stretch/>
        </p:blipFill>
        <p:spPr>
          <a:xfrm>
            <a:off x="0" y="0"/>
            <a:ext cx="6153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D06404F0-C6D6-98DF-5397-EF0F68B01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256" t="-150" r="58720" b="30269"/>
          <a:stretch/>
        </p:blipFill>
        <p:spPr>
          <a:xfrm>
            <a:off x="8972551" y="5081287"/>
            <a:ext cx="3219450" cy="1776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58669"/>
            <a:ext cx="6192838" cy="3687763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2pPr>
            <a:lvl3pPr marL="1143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3pPr>
            <a:lvl4pPr marL="16002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4pPr>
            <a:lvl5pPr marL="20574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95483" y="2058670"/>
            <a:ext cx="3002755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2pPr>
            <a:lvl3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3pPr>
            <a:lvl4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4pPr>
            <a:lvl5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196348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43429"/>
            <a:ext cx="10405174" cy="3925467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2pPr>
            <a:lvl3pPr marL="11430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3pPr>
            <a:lvl4pPr marL="16002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4pPr>
            <a:lvl5pPr marL="20574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676824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25F4A3D2-0CBC-CF43-C14A-141B19AE6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433" t="-5525" r="24023" b="11733"/>
          <a:stretch/>
        </p:blipFill>
        <p:spPr>
          <a:xfrm>
            <a:off x="4478101" y="0"/>
            <a:ext cx="77138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1352" y="505016"/>
            <a:ext cx="5775656" cy="3284932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1353" y="4006024"/>
            <a:ext cx="5794248" cy="234696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1557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815" name="Group 814">
            <a:extLst>
              <a:ext uri="{FF2B5EF4-FFF2-40B4-BE49-F238E27FC236}">
                <a16:creationId xmlns:a16="http://schemas.microsoft.com/office/drawing/2014/main" id="{98F70650-8E48-1844-382B-91FBA9C8DD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16" y="-50037"/>
            <a:ext cx="12186031" cy="3025624"/>
            <a:chOff x="5716" y="-50037"/>
            <a:chExt cx="12186031" cy="302562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65435" y="2327548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14163" y="1807872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92192" y="292266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8070" y="29318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6" name="Freeform 775">
              <a:extLst>
                <a:ext uri="{FF2B5EF4-FFF2-40B4-BE49-F238E27FC236}">
                  <a16:creationId xmlns:a16="http://schemas.microsoft.com/office/drawing/2014/main" id="{8AE234EC-24BB-C203-13CC-0DE3E8682DFF}"/>
                </a:ext>
              </a:extLst>
            </p:cNvPr>
            <p:cNvSpPr/>
            <p:nvPr/>
          </p:nvSpPr>
          <p:spPr>
            <a:xfrm>
              <a:off x="10809444" y="-12696"/>
              <a:ext cx="1265873" cy="505824"/>
            </a:xfrm>
            <a:custGeom>
              <a:avLst/>
              <a:gdLst>
                <a:gd name="connsiteX0" fmla="*/ 0 w 1265873"/>
                <a:gd name="connsiteY0" fmla="*/ 0 h 505824"/>
                <a:gd name="connsiteX1" fmla="*/ 945372 w 1265873"/>
                <a:gd name="connsiteY1" fmla="*/ 0 h 505824"/>
                <a:gd name="connsiteX2" fmla="*/ 1265873 w 1265873"/>
                <a:gd name="connsiteY2" fmla="*/ 102450 h 505824"/>
                <a:gd name="connsiteX3" fmla="*/ 1265873 w 1265873"/>
                <a:gd name="connsiteY3" fmla="*/ 505824 h 505824"/>
                <a:gd name="connsiteX4" fmla="*/ 0 w 1265873"/>
                <a:gd name="connsiteY4" fmla="*/ 101688 h 50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5873" h="505824">
                  <a:moveTo>
                    <a:pt x="0" y="0"/>
                  </a:moveTo>
                  <a:lnTo>
                    <a:pt x="945372" y="0"/>
                  </a:lnTo>
                  <a:lnTo>
                    <a:pt x="1265873" y="102450"/>
                  </a:lnTo>
                  <a:lnTo>
                    <a:pt x="1265873" y="505824"/>
                  </a:lnTo>
                  <a:lnTo>
                    <a:pt x="0" y="1016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6110" y="93055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91315" y="2655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9975" y="328071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14396" y="782994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20690" y="630380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42608" y="1060036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5769" y="422916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7813" y="852572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6438" y="247828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9" name="Freeform 788">
              <a:extLst>
                <a:ext uri="{FF2B5EF4-FFF2-40B4-BE49-F238E27FC236}">
                  <a16:creationId xmlns:a16="http://schemas.microsoft.com/office/drawing/2014/main" id="{9CB742FD-E6D8-87A6-F66D-D5830EC0FE4B}"/>
                </a:ext>
              </a:extLst>
            </p:cNvPr>
            <p:cNvSpPr/>
            <p:nvPr/>
          </p:nvSpPr>
          <p:spPr>
            <a:xfrm>
              <a:off x="5145790" y="-12696"/>
              <a:ext cx="3539857" cy="1070447"/>
            </a:xfrm>
            <a:custGeom>
              <a:avLst/>
              <a:gdLst>
                <a:gd name="connsiteX0" fmla="*/ 0 w 3539857"/>
                <a:gd name="connsiteY0" fmla="*/ 0 h 1070447"/>
                <a:gd name="connsiteX1" fmla="*/ 2020293 w 3539857"/>
                <a:gd name="connsiteY1" fmla="*/ 0 h 1070447"/>
                <a:gd name="connsiteX2" fmla="*/ 3539857 w 3539857"/>
                <a:gd name="connsiteY2" fmla="*/ 459354 h 1070447"/>
                <a:gd name="connsiteX3" fmla="*/ 3539857 w 3539857"/>
                <a:gd name="connsiteY3" fmla="*/ 1070447 h 107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9857" h="1070447">
                  <a:moveTo>
                    <a:pt x="0" y="0"/>
                  </a:moveTo>
                  <a:lnTo>
                    <a:pt x="2020293" y="0"/>
                  </a:lnTo>
                  <a:lnTo>
                    <a:pt x="3539857" y="459354"/>
                  </a:lnTo>
                  <a:lnTo>
                    <a:pt x="3539857" y="107044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85" name="Freeform 784">
              <a:extLst>
                <a:ext uri="{FF2B5EF4-FFF2-40B4-BE49-F238E27FC236}">
                  <a16:creationId xmlns:a16="http://schemas.microsoft.com/office/drawing/2014/main" id="{95880C50-423C-1BDB-74B3-19400311FDC0}"/>
                </a:ext>
              </a:extLst>
            </p:cNvPr>
            <p:cNvSpPr/>
            <p:nvPr/>
          </p:nvSpPr>
          <p:spPr>
            <a:xfrm>
              <a:off x="7200361" y="-12696"/>
              <a:ext cx="1734016" cy="450213"/>
            </a:xfrm>
            <a:custGeom>
              <a:avLst/>
              <a:gdLst>
                <a:gd name="connsiteX0" fmla="*/ 0 w 1734016"/>
                <a:gd name="connsiteY0" fmla="*/ 0 h 450213"/>
                <a:gd name="connsiteX1" fmla="*/ 901572 w 1734016"/>
                <a:gd name="connsiteY1" fmla="*/ 0 h 450213"/>
                <a:gd name="connsiteX2" fmla="*/ 1734016 w 1734016"/>
                <a:gd name="connsiteY2" fmla="*/ 251510 h 450213"/>
                <a:gd name="connsiteX3" fmla="*/ 1489476 w 1734016"/>
                <a:gd name="connsiteY3" fmla="*/ 450213 h 45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4016" h="450213">
                  <a:moveTo>
                    <a:pt x="0" y="0"/>
                  </a:moveTo>
                  <a:lnTo>
                    <a:pt x="901572" y="0"/>
                  </a:lnTo>
                  <a:lnTo>
                    <a:pt x="1734016" y="251510"/>
                  </a:lnTo>
                  <a:lnTo>
                    <a:pt x="1489476" y="45021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80" name="Freeform 779">
              <a:extLst>
                <a:ext uri="{FF2B5EF4-FFF2-40B4-BE49-F238E27FC236}">
                  <a16:creationId xmlns:a16="http://schemas.microsoft.com/office/drawing/2014/main" id="{DA802240-291A-34FF-3135-1B01B1041638}"/>
                </a:ext>
              </a:extLst>
            </p:cNvPr>
            <p:cNvSpPr/>
            <p:nvPr userDrawn="1"/>
          </p:nvSpPr>
          <p:spPr>
            <a:xfrm>
              <a:off x="8136109" y="-12695"/>
              <a:ext cx="1588137" cy="527789"/>
            </a:xfrm>
            <a:custGeom>
              <a:avLst/>
              <a:gdLst>
                <a:gd name="connsiteX0" fmla="*/ 0 w 1588137"/>
                <a:gd name="connsiteY0" fmla="*/ 0 h 527789"/>
                <a:gd name="connsiteX1" fmla="*/ 792404 w 1588137"/>
                <a:gd name="connsiteY1" fmla="*/ 0 h 527789"/>
                <a:gd name="connsiteX2" fmla="*/ 1588137 w 1588137"/>
                <a:gd name="connsiteY2" fmla="*/ 240590 h 527789"/>
                <a:gd name="connsiteX3" fmla="*/ 1588137 w 1588137"/>
                <a:gd name="connsiteY3" fmla="*/ 503158 h 527789"/>
                <a:gd name="connsiteX4" fmla="*/ 1334201 w 1588137"/>
                <a:gd name="connsiteY4" fmla="*/ 426216 h 527789"/>
                <a:gd name="connsiteX5" fmla="*/ 1331408 w 1588137"/>
                <a:gd name="connsiteY5" fmla="*/ 426216 h 527789"/>
                <a:gd name="connsiteX6" fmla="*/ 1330519 w 1588137"/>
                <a:gd name="connsiteY6" fmla="*/ 426216 h 527789"/>
                <a:gd name="connsiteX7" fmla="*/ 1329503 w 1588137"/>
                <a:gd name="connsiteY7" fmla="*/ 426216 h 527789"/>
                <a:gd name="connsiteX8" fmla="*/ 1203931 w 1588137"/>
                <a:gd name="connsiteY8" fmla="*/ 527789 h 527789"/>
                <a:gd name="connsiteX9" fmla="*/ 812235 w 1588137"/>
                <a:gd name="connsiteY9" fmla="*/ 408059 h 527789"/>
                <a:gd name="connsiteX10" fmla="*/ 812235 w 1588137"/>
                <a:gd name="connsiteY10" fmla="*/ 247319 h 527789"/>
                <a:gd name="connsiteX11" fmla="*/ 812235 w 1588137"/>
                <a:gd name="connsiteY11" fmla="*/ 246557 h 527789"/>
                <a:gd name="connsiteX12" fmla="*/ 812235 w 1588137"/>
                <a:gd name="connsiteY12" fmla="*/ 245668 h 527789"/>
                <a:gd name="connsiteX13" fmla="*/ 812235 w 1588137"/>
                <a:gd name="connsiteY13" fmla="*/ 244907 h 527789"/>
                <a:gd name="connsiteX14" fmla="*/ 811473 w 1588137"/>
                <a:gd name="connsiteY14" fmla="*/ 244907 h 527789"/>
                <a:gd name="connsiteX15" fmla="*/ 810711 w 1588137"/>
                <a:gd name="connsiteY15" fmla="*/ 244907 h 527789"/>
                <a:gd name="connsiteX16" fmla="*/ 810457 w 1588137"/>
                <a:gd name="connsiteY16" fmla="*/ 245034 h 527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8137" h="527789">
                  <a:moveTo>
                    <a:pt x="0" y="0"/>
                  </a:moveTo>
                  <a:lnTo>
                    <a:pt x="792404" y="0"/>
                  </a:lnTo>
                  <a:lnTo>
                    <a:pt x="1588137" y="240590"/>
                  </a:lnTo>
                  <a:lnTo>
                    <a:pt x="1588137" y="503158"/>
                  </a:lnTo>
                  <a:lnTo>
                    <a:pt x="1334201" y="426216"/>
                  </a:lnTo>
                  <a:lnTo>
                    <a:pt x="1331408" y="426216"/>
                  </a:lnTo>
                  <a:lnTo>
                    <a:pt x="1330519" y="426216"/>
                  </a:lnTo>
                  <a:lnTo>
                    <a:pt x="1329503" y="426216"/>
                  </a:lnTo>
                  <a:lnTo>
                    <a:pt x="1203931" y="527789"/>
                  </a:lnTo>
                  <a:lnTo>
                    <a:pt x="812235" y="408059"/>
                  </a:lnTo>
                  <a:lnTo>
                    <a:pt x="812235" y="247319"/>
                  </a:lnTo>
                  <a:cubicBezTo>
                    <a:pt x="812235" y="246557"/>
                    <a:pt x="812235" y="246811"/>
                    <a:pt x="812235" y="246557"/>
                  </a:cubicBezTo>
                  <a:cubicBezTo>
                    <a:pt x="812235" y="246303"/>
                    <a:pt x="812235" y="245668"/>
                    <a:pt x="812235" y="245668"/>
                  </a:cubicBezTo>
                  <a:lnTo>
                    <a:pt x="812235" y="244907"/>
                  </a:lnTo>
                  <a:lnTo>
                    <a:pt x="811473" y="244907"/>
                  </a:lnTo>
                  <a:lnTo>
                    <a:pt x="810711" y="244907"/>
                  </a:lnTo>
                  <a:lnTo>
                    <a:pt x="810457" y="24503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6181" y="-34166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8" name="Freeform 777">
              <a:extLst>
                <a:ext uri="{FF2B5EF4-FFF2-40B4-BE49-F238E27FC236}">
                  <a16:creationId xmlns:a16="http://schemas.microsoft.com/office/drawing/2014/main" id="{9EBADD24-CA3B-B936-2CC1-E5826527A689}"/>
                </a:ext>
              </a:extLst>
            </p:cNvPr>
            <p:cNvSpPr/>
            <p:nvPr/>
          </p:nvSpPr>
          <p:spPr>
            <a:xfrm>
              <a:off x="8963680" y="-12696"/>
              <a:ext cx="1050864" cy="231449"/>
            </a:xfrm>
            <a:custGeom>
              <a:avLst/>
              <a:gdLst>
                <a:gd name="connsiteX0" fmla="*/ 0 w 1050864"/>
                <a:gd name="connsiteY0" fmla="*/ 0 h 231449"/>
                <a:gd name="connsiteX1" fmla="*/ 1050864 w 1050864"/>
                <a:gd name="connsiteY1" fmla="*/ 0 h 231449"/>
                <a:gd name="connsiteX2" fmla="*/ 765898 w 1050864"/>
                <a:gd name="connsiteY2" fmla="*/ 231449 h 23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0864" h="231449">
                  <a:moveTo>
                    <a:pt x="0" y="0"/>
                  </a:moveTo>
                  <a:lnTo>
                    <a:pt x="1050864" y="0"/>
                  </a:lnTo>
                  <a:lnTo>
                    <a:pt x="765898" y="2314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15659" y="853334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81530" y="884949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404156" y="746047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64261" y="715448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60760" y="1948171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64746" y="1925190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71476" y="1752133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6134" y="1831742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70252" y="307756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80737" y="38713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7" name="Freeform 796">
              <a:extLst>
                <a:ext uri="{FF2B5EF4-FFF2-40B4-BE49-F238E27FC236}">
                  <a16:creationId xmlns:a16="http://schemas.microsoft.com/office/drawing/2014/main" id="{28C8952C-5B46-D1EC-FECE-2E1A2E1C1C1C}"/>
                </a:ext>
              </a:extLst>
            </p:cNvPr>
            <p:cNvSpPr/>
            <p:nvPr/>
          </p:nvSpPr>
          <p:spPr>
            <a:xfrm>
              <a:off x="4281244" y="-12696"/>
              <a:ext cx="1826185" cy="510522"/>
            </a:xfrm>
            <a:custGeom>
              <a:avLst/>
              <a:gdLst>
                <a:gd name="connsiteX0" fmla="*/ 45999 w 1826185"/>
                <a:gd name="connsiteY0" fmla="*/ 0 h 510522"/>
                <a:gd name="connsiteX1" fmla="*/ 795429 w 1826185"/>
                <a:gd name="connsiteY1" fmla="*/ 0 h 510522"/>
                <a:gd name="connsiteX2" fmla="*/ 1826185 w 1826185"/>
                <a:gd name="connsiteY2" fmla="*/ 311945 h 510522"/>
                <a:gd name="connsiteX3" fmla="*/ 1583294 w 1826185"/>
                <a:gd name="connsiteY3" fmla="*/ 510522 h 510522"/>
                <a:gd name="connsiteX4" fmla="*/ 0 w 1826185"/>
                <a:gd name="connsiteY4" fmla="*/ 31856 h 510522"/>
                <a:gd name="connsiteX5" fmla="*/ 13332 w 1826185"/>
                <a:gd name="connsiteY5" fmla="*/ 21064 h 510522"/>
                <a:gd name="connsiteX6" fmla="*/ 14728 w 1826185"/>
                <a:gd name="connsiteY6" fmla="*/ 21952 h 510522"/>
                <a:gd name="connsiteX7" fmla="*/ 16887 w 1826185"/>
                <a:gd name="connsiteY7" fmla="*/ 21952 h 510522"/>
                <a:gd name="connsiteX8" fmla="*/ 18664 w 1826185"/>
                <a:gd name="connsiteY8" fmla="*/ 21952 h 510522"/>
                <a:gd name="connsiteX9" fmla="*/ 20188 w 1826185"/>
                <a:gd name="connsiteY9" fmla="*/ 21064 h 51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6185" h="510522">
                  <a:moveTo>
                    <a:pt x="45999" y="0"/>
                  </a:moveTo>
                  <a:lnTo>
                    <a:pt x="795429" y="0"/>
                  </a:lnTo>
                  <a:lnTo>
                    <a:pt x="1826185" y="311945"/>
                  </a:lnTo>
                  <a:lnTo>
                    <a:pt x="1583294" y="510522"/>
                  </a:lnTo>
                  <a:lnTo>
                    <a:pt x="0" y="31856"/>
                  </a:lnTo>
                  <a:lnTo>
                    <a:pt x="13332" y="21064"/>
                  </a:lnTo>
                  <a:cubicBezTo>
                    <a:pt x="13751" y="21432"/>
                    <a:pt x="14220" y="21737"/>
                    <a:pt x="14728" y="21952"/>
                  </a:cubicBezTo>
                  <a:cubicBezTo>
                    <a:pt x="15439" y="22079"/>
                    <a:pt x="16176" y="22079"/>
                    <a:pt x="16887" y="21952"/>
                  </a:cubicBezTo>
                  <a:lnTo>
                    <a:pt x="18664" y="21952"/>
                  </a:lnTo>
                  <a:cubicBezTo>
                    <a:pt x="19210" y="21737"/>
                    <a:pt x="19731" y="21432"/>
                    <a:pt x="20188" y="21064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3" name="Freeform 802">
              <a:extLst>
                <a:ext uri="{FF2B5EF4-FFF2-40B4-BE49-F238E27FC236}">
                  <a16:creationId xmlns:a16="http://schemas.microsoft.com/office/drawing/2014/main" id="{FA10EB6E-9C26-5CF2-4D48-9099D7D162DF}"/>
                </a:ext>
              </a:extLst>
            </p:cNvPr>
            <p:cNvSpPr/>
            <p:nvPr/>
          </p:nvSpPr>
          <p:spPr>
            <a:xfrm>
              <a:off x="3884723" y="-12695"/>
              <a:ext cx="242636" cy="547597"/>
            </a:xfrm>
            <a:custGeom>
              <a:avLst/>
              <a:gdLst>
                <a:gd name="connsiteX0" fmla="*/ 0 w 242636"/>
                <a:gd name="connsiteY0" fmla="*/ 0 h 547597"/>
                <a:gd name="connsiteX1" fmla="*/ 242636 w 242636"/>
                <a:gd name="connsiteY1" fmla="*/ 0 h 547597"/>
                <a:gd name="connsiteX2" fmla="*/ 242636 w 242636"/>
                <a:gd name="connsiteY2" fmla="*/ 61948 h 547597"/>
                <a:gd name="connsiteX3" fmla="*/ 242636 w 242636"/>
                <a:gd name="connsiteY3" fmla="*/ 165553 h 547597"/>
                <a:gd name="connsiteX4" fmla="*/ 242636 w 242636"/>
                <a:gd name="connsiteY4" fmla="*/ 350036 h 547597"/>
                <a:gd name="connsiteX5" fmla="*/ 0 w 242636"/>
                <a:gd name="connsiteY5" fmla="*/ 547597 h 54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636" h="547597">
                  <a:moveTo>
                    <a:pt x="0" y="0"/>
                  </a:moveTo>
                  <a:lnTo>
                    <a:pt x="242636" y="0"/>
                  </a:lnTo>
                  <a:lnTo>
                    <a:pt x="242636" y="61948"/>
                  </a:lnTo>
                  <a:lnTo>
                    <a:pt x="242636" y="165553"/>
                  </a:lnTo>
                  <a:lnTo>
                    <a:pt x="242636" y="350036"/>
                  </a:lnTo>
                  <a:lnTo>
                    <a:pt x="0" y="54759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1" name="Freeform 800">
              <a:extLst>
                <a:ext uri="{FF2B5EF4-FFF2-40B4-BE49-F238E27FC236}">
                  <a16:creationId xmlns:a16="http://schemas.microsoft.com/office/drawing/2014/main" id="{5CD91505-58C6-46EC-09EA-BF96BB70EFC8}"/>
                </a:ext>
              </a:extLst>
            </p:cNvPr>
            <p:cNvSpPr/>
            <p:nvPr/>
          </p:nvSpPr>
          <p:spPr>
            <a:xfrm>
              <a:off x="2048998" y="-12696"/>
              <a:ext cx="1824932" cy="551786"/>
            </a:xfrm>
            <a:custGeom>
              <a:avLst/>
              <a:gdLst>
                <a:gd name="connsiteX0" fmla="*/ 0 w 1824932"/>
                <a:gd name="connsiteY0" fmla="*/ 0 h 551786"/>
                <a:gd name="connsiteX1" fmla="*/ 1824932 w 1824932"/>
                <a:gd name="connsiteY1" fmla="*/ 0 h 551786"/>
                <a:gd name="connsiteX2" fmla="*/ 1824932 w 1824932"/>
                <a:gd name="connsiteY2" fmla="*/ 551786 h 55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4932" h="551786">
                  <a:moveTo>
                    <a:pt x="0" y="0"/>
                  </a:moveTo>
                  <a:lnTo>
                    <a:pt x="1824932" y="0"/>
                  </a:lnTo>
                  <a:lnTo>
                    <a:pt x="1824932" y="551786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60071" y="934974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7235" y="1770925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9272" y="1087842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41185" y="2444231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41438" y="2122369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41684" y="934974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41513" y="1301655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13557" y="1551906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8167" y="1663130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5839" y="853461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14396" y="1105871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61095" y="984364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6179" y="1190431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30751" y="653742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7740" y="1906144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8740" y="2153603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14168" y="2732192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40295" y="2510254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45628" y="2372748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8994" y="1476234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30587" y="1419734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34015" y="1311177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85459" y="893328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5716" y="7225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0" name="Freeform 809">
              <a:extLst>
                <a:ext uri="{FF2B5EF4-FFF2-40B4-BE49-F238E27FC236}">
                  <a16:creationId xmlns:a16="http://schemas.microsoft.com/office/drawing/2014/main" id="{47B922FA-CDEA-A2D1-1DF9-A5354EB44AE0}"/>
                </a:ext>
              </a:extLst>
            </p:cNvPr>
            <p:cNvSpPr/>
            <p:nvPr/>
          </p:nvSpPr>
          <p:spPr>
            <a:xfrm>
              <a:off x="5716" y="-12696"/>
              <a:ext cx="4239343" cy="1032611"/>
            </a:xfrm>
            <a:custGeom>
              <a:avLst/>
              <a:gdLst>
                <a:gd name="connsiteX0" fmla="*/ 0 w 4239343"/>
                <a:gd name="connsiteY0" fmla="*/ 0 h 1032611"/>
                <a:gd name="connsiteX1" fmla="*/ 672711 w 4239343"/>
                <a:gd name="connsiteY1" fmla="*/ 0 h 1032611"/>
                <a:gd name="connsiteX2" fmla="*/ 4239343 w 4239343"/>
                <a:gd name="connsiteY2" fmla="*/ 897391 h 1032611"/>
                <a:gd name="connsiteX3" fmla="*/ 4073015 w 4239343"/>
                <a:gd name="connsiteY3" fmla="*/ 1032611 h 1032611"/>
                <a:gd name="connsiteX4" fmla="*/ 0 w 4239343"/>
                <a:gd name="connsiteY4" fmla="*/ 9764 h 1032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032611">
                  <a:moveTo>
                    <a:pt x="0" y="0"/>
                  </a:moveTo>
                  <a:lnTo>
                    <a:pt x="672711" y="0"/>
                  </a:lnTo>
                  <a:lnTo>
                    <a:pt x="4239343" y="897391"/>
                  </a:lnTo>
                  <a:lnTo>
                    <a:pt x="4073015" y="1032611"/>
                  </a:lnTo>
                  <a:lnTo>
                    <a:pt x="0" y="976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60272" y="1245789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81041" y="1164022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85358" y="1007980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8071" y="318802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13889" y="773218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13453" y="1240964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11548" y="62009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10914" y="62161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11511" y="624285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31815" y="1056862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10914" y="62111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10914" y="62022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13326" y="621619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33593" y="848890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32958" y="105597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94787" y="855746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51688" y="-391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6245" y="1065369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85011" y="445262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1" name="Freeform 790">
              <a:extLst>
                <a:ext uri="{FF2B5EF4-FFF2-40B4-BE49-F238E27FC236}">
                  <a16:creationId xmlns:a16="http://schemas.microsoft.com/office/drawing/2014/main" id="{676E1FD3-28A9-7EA4-4B57-B6D4974B61F1}"/>
                </a:ext>
              </a:extLst>
            </p:cNvPr>
            <p:cNvSpPr/>
            <p:nvPr/>
          </p:nvSpPr>
          <p:spPr>
            <a:xfrm>
              <a:off x="7164989" y="-12695"/>
              <a:ext cx="1525737" cy="460751"/>
            </a:xfrm>
            <a:custGeom>
              <a:avLst/>
              <a:gdLst>
                <a:gd name="connsiteX0" fmla="*/ 0 w 1525737"/>
                <a:gd name="connsiteY0" fmla="*/ 0 h 460751"/>
                <a:gd name="connsiteX1" fmla="*/ 34663 w 1525737"/>
                <a:gd name="connsiteY1" fmla="*/ 0 h 460751"/>
                <a:gd name="connsiteX2" fmla="*/ 1524087 w 1525737"/>
                <a:gd name="connsiteY2" fmla="*/ 450213 h 460751"/>
                <a:gd name="connsiteX3" fmla="*/ 1521801 w 1525737"/>
                <a:gd name="connsiteY3" fmla="*/ 452117 h 460751"/>
                <a:gd name="connsiteX4" fmla="*/ 1521458 w 1525737"/>
                <a:gd name="connsiteY4" fmla="*/ 452460 h 460751"/>
                <a:gd name="connsiteX5" fmla="*/ 1521801 w 1525737"/>
                <a:gd name="connsiteY5" fmla="*/ 459100 h 460751"/>
                <a:gd name="connsiteX6" fmla="*/ 1525737 w 1525737"/>
                <a:gd name="connsiteY6" fmla="*/ 460751 h 460751"/>
                <a:gd name="connsiteX7" fmla="*/ 1524087 w 1525737"/>
                <a:gd name="connsiteY7" fmla="*/ 460751 h 460751"/>
                <a:gd name="connsiteX8" fmla="*/ 1520404 w 1525737"/>
                <a:gd name="connsiteY8" fmla="*/ 459608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5737" h="460751">
                  <a:moveTo>
                    <a:pt x="0" y="0"/>
                  </a:moveTo>
                  <a:lnTo>
                    <a:pt x="34663" y="0"/>
                  </a:lnTo>
                  <a:lnTo>
                    <a:pt x="1524087" y="450213"/>
                  </a:lnTo>
                  <a:lnTo>
                    <a:pt x="1521801" y="452117"/>
                  </a:lnTo>
                  <a:cubicBezTo>
                    <a:pt x="1521674" y="452231"/>
                    <a:pt x="1521560" y="452346"/>
                    <a:pt x="1521458" y="452460"/>
                  </a:cubicBezTo>
                  <a:cubicBezTo>
                    <a:pt x="1519719" y="454390"/>
                    <a:pt x="1519871" y="457361"/>
                    <a:pt x="1521801" y="459100"/>
                  </a:cubicBezTo>
                  <a:cubicBezTo>
                    <a:pt x="1522855" y="460129"/>
                    <a:pt x="1524264" y="460713"/>
                    <a:pt x="1525737" y="460751"/>
                  </a:cubicBezTo>
                  <a:lnTo>
                    <a:pt x="1524087" y="460751"/>
                  </a:lnTo>
                  <a:lnTo>
                    <a:pt x="1520404" y="4596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8851" y="2334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9994" y="23487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7073" y="232719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5923" y="239448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50375" y="397522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25389" y="226244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3" name="Freeform 782">
              <a:extLst>
                <a:ext uri="{FF2B5EF4-FFF2-40B4-BE49-F238E27FC236}">
                  <a16:creationId xmlns:a16="http://schemas.microsoft.com/office/drawing/2014/main" id="{AC5F2025-A1DD-E6B5-9595-D6808C59AB5E}"/>
                </a:ext>
              </a:extLst>
            </p:cNvPr>
            <p:cNvSpPr/>
            <p:nvPr/>
          </p:nvSpPr>
          <p:spPr>
            <a:xfrm>
              <a:off x="8928349" y="-12696"/>
              <a:ext cx="802500" cy="241733"/>
            </a:xfrm>
            <a:custGeom>
              <a:avLst/>
              <a:gdLst>
                <a:gd name="connsiteX0" fmla="*/ 0 w 802500"/>
                <a:gd name="connsiteY0" fmla="*/ 0 h 241733"/>
                <a:gd name="connsiteX1" fmla="*/ 35612 w 802500"/>
                <a:gd name="connsiteY1" fmla="*/ 0 h 241733"/>
                <a:gd name="connsiteX2" fmla="*/ 800850 w 802500"/>
                <a:gd name="connsiteY2" fmla="*/ 231195 h 241733"/>
                <a:gd name="connsiteX3" fmla="*/ 798437 w 802500"/>
                <a:gd name="connsiteY3" fmla="*/ 233099 h 241733"/>
                <a:gd name="connsiteX4" fmla="*/ 798095 w 802500"/>
                <a:gd name="connsiteY4" fmla="*/ 233442 h 241733"/>
                <a:gd name="connsiteX5" fmla="*/ 798437 w 802500"/>
                <a:gd name="connsiteY5" fmla="*/ 240082 h 241733"/>
                <a:gd name="connsiteX6" fmla="*/ 802500 w 802500"/>
                <a:gd name="connsiteY6" fmla="*/ 241733 h 241733"/>
                <a:gd name="connsiteX7" fmla="*/ 800722 w 802500"/>
                <a:gd name="connsiteY7" fmla="*/ 241733 h 241733"/>
                <a:gd name="connsiteX8" fmla="*/ 797041 w 802500"/>
                <a:gd name="connsiteY8" fmla="*/ 240844 h 241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2500" h="241733">
                  <a:moveTo>
                    <a:pt x="0" y="0"/>
                  </a:moveTo>
                  <a:lnTo>
                    <a:pt x="35612" y="0"/>
                  </a:lnTo>
                  <a:lnTo>
                    <a:pt x="800850" y="231195"/>
                  </a:lnTo>
                  <a:lnTo>
                    <a:pt x="798437" y="233099"/>
                  </a:lnTo>
                  <a:cubicBezTo>
                    <a:pt x="798310" y="233214"/>
                    <a:pt x="798196" y="233328"/>
                    <a:pt x="798095" y="233442"/>
                  </a:cubicBezTo>
                  <a:cubicBezTo>
                    <a:pt x="796355" y="235372"/>
                    <a:pt x="796507" y="238343"/>
                    <a:pt x="798437" y="240082"/>
                  </a:cubicBezTo>
                  <a:cubicBezTo>
                    <a:pt x="799529" y="241136"/>
                    <a:pt x="800989" y="241733"/>
                    <a:pt x="802500" y="241733"/>
                  </a:cubicBezTo>
                  <a:lnTo>
                    <a:pt x="800722" y="241733"/>
                  </a:lnTo>
                  <a:lnTo>
                    <a:pt x="797041" y="2408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31483" y="228021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7157" y="-45212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25613" y="-50037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3" name="Freeform 772">
              <a:extLst>
                <a:ext uri="{FF2B5EF4-FFF2-40B4-BE49-F238E27FC236}">
                  <a16:creationId xmlns:a16="http://schemas.microsoft.com/office/drawing/2014/main" id="{933BA95F-42B0-929B-69A1-690B15D71E8F}"/>
                </a:ext>
              </a:extLst>
            </p:cNvPr>
            <p:cNvSpPr/>
            <p:nvPr/>
          </p:nvSpPr>
          <p:spPr>
            <a:xfrm>
              <a:off x="10803222" y="89626"/>
              <a:ext cx="1276793" cy="415944"/>
            </a:xfrm>
            <a:custGeom>
              <a:avLst/>
              <a:gdLst>
                <a:gd name="connsiteX0" fmla="*/ 7364 w 1276793"/>
                <a:gd name="connsiteY0" fmla="*/ 0 h 415944"/>
                <a:gd name="connsiteX1" fmla="*/ 1273238 w 1276793"/>
                <a:gd name="connsiteY1" fmla="*/ 404136 h 415944"/>
                <a:gd name="connsiteX2" fmla="*/ 1273238 w 1276793"/>
                <a:gd name="connsiteY2" fmla="*/ 411119 h 415944"/>
                <a:gd name="connsiteX3" fmla="*/ 1273238 w 1276793"/>
                <a:gd name="connsiteY3" fmla="*/ 412135 h 415944"/>
                <a:gd name="connsiteX4" fmla="*/ 1273238 w 1276793"/>
                <a:gd name="connsiteY4" fmla="*/ 413024 h 415944"/>
                <a:gd name="connsiteX5" fmla="*/ 1273873 w 1276793"/>
                <a:gd name="connsiteY5" fmla="*/ 413786 h 415944"/>
                <a:gd name="connsiteX6" fmla="*/ 1273873 w 1276793"/>
                <a:gd name="connsiteY6" fmla="*/ 414547 h 415944"/>
                <a:gd name="connsiteX7" fmla="*/ 1274635 w 1276793"/>
                <a:gd name="connsiteY7" fmla="*/ 414547 h 415944"/>
                <a:gd name="connsiteX8" fmla="*/ 1276793 w 1276793"/>
                <a:gd name="connsiteY8" fmla="*/ 415944 h 415944"/>
                <a:gd name="connsiteX9" fmla="*/ 0 w 1276793"/>
                <a:gd name="connsiteY9" fmla="*/ 8380 h 415944"/>
                <a:gd name="connsiteX10" fmla="*/ 2032 w 1276793"/>
                <a:gd name="connsiteY10" fmla="*/ 8380 h 415944"/>
                <a:gd name="connsiteX11" fmla="*/ 2044 w 1276793"/>
                <a:gd name="connsiteY11" fmla="*/ 8380 h 415944"/>
                <a:gd name="connsiteX12" fmla="*/ 7364 w 1276793"/>
                <a:gd name="connsiteY12" fmla="*/ 3555 h 41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6793" h="415944">
                  <a:moveTo>
                    <a:pt x="7364" y="0"/>
                  </a:moveTo>
                  <a:lnTo>
                    <a:pt x="1273238" y="404136"/>
                  </a:lnTo>
                  <a:lnTo>
                    <a:pt x="1273238" y="411119"/>
                  </a:lnTo>
                  <a:cubicBezTo>
                    <a:pt x="1273238" y="412135"/>
                    <a:pt x="1273238" y="411246"/>
                    <a:pt x="1273238" y="412135"/>
                  </a:cubicBezTo>
                  <a:cubicBezTo>
                    <a:pt x="1273238" y="413024"/>
                    <a:pt x="1273238" y="413024"/>
                    <a:pt x="1273238" y="413024"/>
                  </a:cubicBezTo>
                  <a:lnTo>
                    <a:pt x="1273873" y="413786"/>
                  </a:lnTo>
                  <a:lnTo>
                    <a:pt x="1273873" y="414547"/>
                  </a:lnTo>
                  <a:lnTo>
                    <a:pt x="1274635" y="414547"/>
                  </a:lnTo>
                  <a:lnTo>
                    <a:pt x="1276793" y="415944"/>
                  </a:lnTo>
                  <a:lnTo>
                    <a:pt x="0" y="8380"/>
                  </a:lnTo>
                  <a:cubicBezTo>
                    <a:pt x="673" y="8519"/>
                    <a:pt x="1359" y="8519"/>
                    <a:pt x="2032" y="8380"/>
                  </a:cubicBezTo>
                  <a:cubicBezTo>
                    <a:pt x="2032" y="8380"/>
                    <a:pt x="2044" y="8380"/>
                    <a:pt x="2044" y="8380"/>
                  </a:cubicBezTo>
                  <a:cubicBezTo>
                    <a:pt x="4850" y="8519"/>
                    <a:pt x="7225" y="6361"/>
                    <a:pt x="7364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75222" y="89754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6333" y="88992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7095" y="-10169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72343" y="-44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74619" y="-7757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15659" y="1046958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804867" y="876188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63347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6395" y="7047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64363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8426" y="715194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54004" y="8401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54512" y="841272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51592" y="83873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63347" y="705496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65125" y="705544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7538" y="705544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9179" y="83746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50576" y="83797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43338" y="841653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54258" y="8406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53115" y="838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6645" y="837463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7430" y="1283498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8829" y="1549367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8232" y="1559397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23731" y="1513308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8867" y="165348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20372" y="1411608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20645" y="1414274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9826" y="1413005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22334" y="1417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20683" y="1303051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92955" y="14533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95368" y="14566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94225" y="1454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94960" y="1302543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91050" y="1452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93463" y="14538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85210" y="1456554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94479" y="1454903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9527" y="14522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30995" y="1451095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8202" y="1550002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9921" y="1409865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83936" y="983729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85332" y="113024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5716" y="100673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74794" y="1027406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80127" y="102918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5716" y="-2932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60930" y="879489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61437" y="881266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8390" y="87872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2" name="Freeform 811">
              <a:extLst>
                <a:ext uri="{FF2B5EF4-FFF2-40B4-BE49-F238E27FC236}">
                  <a16:creationId xmlns:a16="http://schemas.microsoft.com/office/drawing/2014/main" id="{50B8F123-EE23-99D3-DF8D-303C7DB6546B}"/>
                </a:ext>
              </a:extLst>
            </p:cNvPr>
            <p:cNvSpPr/>
            <p:nvPr/>
          </p:nvSpPr>
          <p:spPr>
            <a:xfrm>
              <a:off x="678430" y="-12696"/>
              <a:ext cx="3578310" cy="897391"/>
            </a:xfrm>
            <a:custGeom>
              <a:avLst/>
              <a:gdLst>
                <a:gd name="connsiteX0" fmla="*/ 0 w 3578310"/>
                <a:gd name="connsiteY0" fmla="*/ 0 h 897391"/>
                <a:gd name="connsiteX1" fmla="*/ 39959 w 3578310"/>
                <a:gd name="connsiteY1" fmla="*/ 0 h 897391"/>
                <a:gd name="connsiteX2" fmla="*/ 3578310 w 3578310"/>
                <a:gd name="connsiteY2" fmla="*/ 890788 h 897391"/>
                <a:gd name="connsiteX3" fmla="*/ 3577168 w 3578310"/>
                <a:gd name="connsiteY3" fmla="*/ 890788 h 897391"/>
                <a:gd name="connsiteX4" fmla="*/ 3575136 w 3578310"/>
                <a:gd name="connsiteY4" fmla="*/ 890788 h 897391"/>
                <a:gd name="connsiteX5" fmla="*/ 3573993 w 3578310"/>
                <a:gd name="connsiteY5" fmla="*/ 891423 h 897391"/>
                <a:gd name="connsiteX6" fmla="*/ 3566629 w 3578310"/>
                <a:gd name="connsiteY6" fmla="*/ 897391 h 897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8310" h="897391">
                  <a:moveTo>
                    <a:pt x="0" y="0"/>
                  </a:moveTo>
                  <a:lnTo>
                    <a:pt x="39959" y="0"/>
                  </a:lnTo>
                  <a:lnTo>
                    <a:pt x="3578310" y="890788"/>
                  </a:lnTo>
                  <a:lnTo>
                    <a:pt x="3577168" y="890788"/>
                  </a:lnTo>
                  <a:lnTo>
                    <a:pt x="3575136" y="890788"/>
                  </a:lnTo>
                  <a:lnTo>
                    <a:pt x="3573993" y="891423"/>
                  </a:lnTo>
                  <a:lnTo>
                    <a:pt x="3566629" y="8973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8263" y="8778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6105" y="8774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61056" y="8806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9406" y="87898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50645" y="881647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75526" y="877457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9256" y="1332127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74058" y="1257597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60145" y="1458078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71011" y="115576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71687" y="1158436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505216" y="9994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70374" y="1155515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71392" y="1000235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71646" y="1162625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54228" y="12277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54228" y="12296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52704" y="12261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504217" y="997483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50927" y="1226033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43436" y="1229537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52704" y="1226363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9276" y="12250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54228" y="122776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52653" y="1225220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9479" y="1353076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70319" y="1153023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9109" y="2038698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7636" y="2018257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60507" y="2121480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55605" y="19152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54405" y="1916810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55303" y="1920111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9714" y="2018510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54334" y="1916175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55350" y="1915413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55300" y="2020288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8017" y="1916810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50708" y="1939156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7256" y="19343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55097" y="193306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8145" y="1935347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81024" y="1889258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82675" y="1816633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70283" y="1817395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74498" y="1739183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71496" y="1803174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53395" y="1738040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9213" y="33761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7435" y="32619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9496" y="915675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73372" y="640029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9333" y="505190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64538" y="506714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9524" y="17651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22792" y="293917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23300" y="295694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20760" y="293155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9237" y="292012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21141" y="29340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7205" y="291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22919" y="2949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12507" y="296710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61334" y="293663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83199" y="337340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84468" y="546581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7" name="Freeform 806">
              <a:extLst>
                <a:ext uri="{FF2B5EF4-FFF2-40B4-BE49-F238E27FC236}">
                  <a16:creationId xmlns:a16="http://schemas.microsoft.com/office/drawing/2014/main" id="{2B053F69-4645-CC09-81FA-FEE8DA57DD97}"/>
                </a:ext>
              </a:extLst>
            </p:cNvPr>
            <p:cNvSpPr/>
            <p:nvPr/>
          </p:nvSpPr>
          <p:spPr>
            <a:xfrm>
              <a:off x="2014803" y="-12696"/>
              <a:ext cx="1865222" cy="563292"/>
            </a:xfrm>
            <a:custGeom>
              <a:avLst/>
              <a:gdLst>
                <a:gd name="connsiteX0" fmla="*/ 0 w 1865222"/>
                <a:gd name="connsiteY0" fmla="*/ 0 h 563292"/>
                <a:gd name="connsiteX1" fmla="*/ 34554 w 1865222"/>
                <a:gd name="connsiteY1" fmla="*/ 0 h 563292"/>
                <a:gd name="connsiteX2" fmla="*/ 1859128 w 1865222"/>
                <a:gd name="connsiteY2" fmla="*/ 551786 h 563292"/>
                <a:gd name="connsiteX3" fmla="*/ 1859128 w 1865222"/>
                <a:gd name="connsiteY3" fmla="*/ 558515 h 563292"/>
                <a:gd name="connsiteX4" fmla="*/ 1859191 w 1865222"/>
                <a:gd name="connsiteY4" fmla="*/ 558998 h 563292"/>
                <a:gd name="connsiteX5" fmla="*/ 1865222 w 1865222"/>
                <a:gd name="connsiteY5" fmla="*/ 563213 h 563292"/>
                <a:gd name="connsiteX6" fmla="*/ 1863444 w 1865222"/>
                <a:gd name="connsiteY6" fmla="*/ 563213 h 56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222" h="563292">
                  <a:moveTo>
                    <a:pt x="0" y="0"/>
                  </a:moveTo>
                  <a:lnTo>
                    <a:pt x="34554" y="0"/>
                  </a:lnTo>
                  <a:lnTo>
                    <a:pt x="1859128" y="551786"/>
                  </a:lnTo>
                  <a:lnTo>
                    <a:pt x="1859128" y="558515"/>
                  </a:lnTo>
                  <a:cubicBezTo>
                    <a:pt x="1859140" y="558680"/>
                    <a:pt x="1859166" y="558833"/>
                    <a:pt x="1859191" y="558998"/>
                  </a:cubicBezTo>
                  <a:cubicBezTo>
                    <a:pt x="1859686" y="561829"/>
                    <a:pt x="1862390" y="563708"/>
                    <a:pt x="1865222" y="563213"/>
                  </a:cubicBezTo>
                  <a:lnTo>
                    <a:pt x="1863444" y="5632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5" name="Freeform 804">
              <a:extLst>
                <a:ext uri="{FF2B5EF4-FFF2-40B4-BE49-F238E27FC236}">
                  <a16:creationId xmlns:a16="http://schemas.microsoft.com/office/drawing/2014/main" id="{6A455F2E-C95D-C0C6-4699-32D861181A07}"/>
                </a:ext>
              </a:extLst>
            </p:cNvPr>
            <p:cNvSpPr/>
            <p:nvPr/>
          </p:nvSpPr>
          <p:spPr>
            <a:xfrm>
              <a:off x="3874057" y="-12696"/>
              <a:ext cx="10538" cy="563600"/>
            </a:xfrm>
            <a:custGeom>
              <a:avLst/>
              <a:gdLst>
                <a:gd name="connsiteX0" fmla="*/ 0 w 10538"/>
                <a:gd name="connsiteY0" fmla="*/ 0 h 563600"/>
                <a:gd name="connsiteX1" fmla="*/ 10538 w 10538"/>
                <a:gd name="connsiteY1" fmla="*/ 0 h 563600"/>
                <a:gd name="connsiteX2" fmla="*/ 10538 w 10538"/>
                <a:gd name="connsiteY2" fmla="*/ 558515 h 563600"/>
                <a:gd name="connsiteX3" fmla="*/ 10538 w 10538"/>
                <a:gd name="connsiteY3" fmla="*/ 559277 h 563600"/>
                <a:gd name="connsiteX4" fmla="*/ 9776 w 10538"/>
                <a:gd name="connsiteY4" fmla="*/ 560547 h 563600"/>
                <a:gd name="connsiteX5" fmla="*/ 8253 w 10538"/>
                <a:gd name="connsiteY5" fmla="*/ 562705 h 563600"/>
                <a:gd name="connsiteX6" fmla="*/ 5460 w 10538"/>
                <a:gd name="connsiteY6" fmla="*/ 563594 h 563600"/>
                <a:gd name="connsiteX7" fmla="*/ 5447 w 10538"/>
                <a:gd name="connsiteY7" fmla="*/ 563594 h 563600"/>
                <a:gd name="connsiteX8" fmla="*/ 0 w 10538"/>
                <a:gd name="connsiteY8" fmla="*/ 558642 h 56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63600">
                  <a:moveTo>
                    <a:pt x="0" y="0"/>
                  </a:moveTo>
                  <a:lnTo>
                    <a:pt x="10538" y="0"/>
                  </a:lnTo>
                  <a:lnTo>
                    <a:pt x="10538" y="558515"/>
                  </a:lnTo>
                  <a:cubicBezTo>
                    <a:pt x="10538" y="559277"/>
                    <a:pt x="10538" y="559277"/>
                    <a:pt x="10538" y="559277"/>
                  </a:cubicBezTo>
                  <a:cubicBezTo>
                    <a:pt x="10475" y="559785"/>
                    <a:pt x="10208" y="560255"/>
                    <a:pt x="9776" y="560547"/>
                  </a:cubicBezTo>
                  <a:cubicBezTo>
                    <a:pt x="9459" y="561385"/>
                    <a:pt x="8938" y="562134"/>
                    <a:pt x="8253" y="562705"/>
                  </a:cubicBezTo>
                  <a:cubicBezTo>
                    <a:pt x="7415" y="563239"/>
                    <a:pt x="6450" y="563556"/>
                    <a:pt x="5460" y="563594"/>
                  </a:cubicBezTo>
                  <a:cubicBezTo>
                    <a:pt x="5460" y="563594"/>
                    <a:pt x="5447" y="563594"/>
                    <a:pt x="5447" y="563594"/>
                  </a:cubicBezTo>
                  <a:cubicBezTo>
                    <a:pt x="2577" y="563734"/>
                    <a:pt x="139" y="561512"/>
                    <a:pt x="0" y="55864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9412" y="1077164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50022" y="925959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50120" y="928371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70992" y="1066258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9406" y="92710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50549" y="925324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6070" y="1068289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51565" y="926213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9251" y="705163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71401" y="869319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9415" y="1993117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32288" y="1284895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32201" y="2121608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61202" y="1762418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72442" y="1763815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34455" y="1653607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33820" y="2121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8733" y="108060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9272" y="1078192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25489" y="15586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24783" y="11856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54950" y="1184845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6220" y="1246276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14269" y="1198811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5809" y="1144215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14396" y="1095460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51141" y="114599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24682" y="837096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6460" y="83797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7221" y="839748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7441" y="772710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23031" y="83632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21762" y="83581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6429" y="840637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25698" y="8373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6460" y="838352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5914" y="835812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6570" y="1592028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50176" y="1181925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33409" y="1048107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13889" y="97065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11984" y="969890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14396" y="97242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9434" y="843049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51043" y="969382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14269" y="971413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11222" y="96938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13381" y="97065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75476" y="495174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6276" y="81349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8816" y="1372121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15642" y="1166689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8816" y="1166054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104139" y="643457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7740" y="2095706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83621" y="1886338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6765" y="1890401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7075" y="1888496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84256" y="1886300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94185" y="213379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7836" y="2137986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6470" y="21350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7359" y="213659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7976" y="1652845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5962" y="2134431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7359" y="21395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7613" y="21377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7105" y="2135955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12136" y="2825894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32931" y="2603574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13914" y="2971398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9884" y="25016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31153" y="250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31106" y="2505302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103502" y="2869063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30861" y="2500223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9719" y="2501239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8835" y="2870840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33185" y="2501493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25123" y="2340343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9384" y="2724955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104869" y="2721066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7470" y="2340221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9052" y="2743111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8476" y="2840876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85067" y="2740191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32709" y="2320830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10002687" y="2372748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10614" y="2134414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8074" y="2632904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33010" y="2113154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8167" y="355369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6255" y="317787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11168" y="515220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6337" y="413520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7786" y="527155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9740" y="234750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8598" y="23322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6820" y="23221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9455" y="236782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8439" y="395992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6541" y="1273975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7563" y="1369061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7480" y="1997053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7734" y="1937124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55097" y="1932681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7891" y="1935347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6748" y="193382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83389" y="1882920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64443" y="1908303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70785" y="33761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7359" y="152730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60341" y="1814474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64646" y="1248709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62587" y="1114886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8432" y="1114886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8804" y="1080097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8988" y="1082382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9368" y="1016613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9391" y="927610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60976" y="1762926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62284" y="1728391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703400" y="1554955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305022" y="971413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15349" y="1184337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6863" y="896376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6407" y="643076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34210" y="1541601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9245" y="2365541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80321" y="2740059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64449" y="412631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25425" y="491227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7" name="Freeform 786">
              <a:extLst>
                <a:ext uri="{FF2B5EF4-FFF2-40B4-BE49-F238E27FC236}">
                  <a16:creationId xmlns:a16="http://schemas.microsoft.com/office/drawing/2014/main" id="{590AA2E1-0474-EB08-6589-3593E4C77CB1}"/>
                </a:ext>
              </a:extLst>
            </p:cNvPr>
            <p:cNvSpPr/>
            <p:nvPr/>
          </p:nvSpPr>
          <p:spPr>
            <a:xfrm>
              <a:off x="8100642" y="-12696"/>
              <a:ext cx="849448" cy="254177"/>
            </a:xfrm>
            <a:custGeom>
              <a:avLst/>
              <a:gdLst>
                <a:gd name="connsiteX0" fmla="*/ 0 w 849448"/>
                <a:gd name="connsiteY0" fmla="*/ 0 h 254177"/>
                <a:gd name="connsiteX1" fmla="*/ 34179 w 849448"/>
                <a:gd name="connsiteY1" fmla="*/ 0 h 254177"/>
                <a:gd name="connsiteX2" fmla="*/ 847575 w 849448"/>
                <a:gd name="connsiteY2" fmla="*/ 245922 h 254177"/>
                <a:gd name="connsiteX3" fmla="*/ 848591 w 849448"/>
                <a:gd name="connsiteY3" fmla="*/ 245922 h 254177"/>
                <a:gd name="connsiteX4" fmla="*/ 849352 w 849448"/>
                <a:gd name="connsiteY4" fmla="*/ 245922 h 254177"/>
                <a:gd name="connsiteX5" fmla="*/ 849352 w 849448"/>
                <a:gd name="connsiteY5" fmla="*/ 246684 h 254177"/>
                <a:gd name="connsiteX6" fmla="*/ 849352 w 849448"/>
                <a:gd name="connsiteY6" fmla="*/ 247446 h 254177"/>
                <a:gd name="connsiteX7" fmla="*/ 849352 w 849448"/>
                <a:gd name="connsiteY7" fmla="*/ 248335 h 254177"/>
                <a:gd name="connsiteX8" fmla="*/ 849352 w 849448"/>
                <a:gd name="connsiteY8" fmla="*/ 249097 h 254177"/>
                <a:gd name="connsiteX9" fmla="*/ 849352 w 849448"/>
                <a:gd name="connsiteY9" fmla="*/ 250747 h 254177"/>
                <a:gd name="connsiteX10" fmla="*/ 844273 w 849448"/>
                <a:gd name="connsiteY10" fmla="*/ 254175 h 254177"/>
                <a:gd name="connsiteX11" fmla="*/ 842623 w 849448"/>
                <a:gd name="connsiteY11" fmla="*/ 254175 h 254177"/>
                <a:gd name="connsiteX12" fmla="*/ 838814 w 849448"/>
                <a:gd name="connsiteY12" fmla="*/ 253033 h 254177"/>
                <a:gd name="connsiteX13" fmla="*/ 835385 w 849448"/>
                <a:gd name="connsiteY13" fmla="*/ 252398 h 25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9448" h="254177">
                  <a:moveTo>
                    <a:pt x="0" y="0"/>
                  </a:moveTo>
                  <a:lnTo>
                    <a:pt x="34179" y="0"/>
                  </a:lnTo>
                  <a:lnTo>
                    <a:pt x="847575" y="245922"/>
                  </a:lnTo>
                  <a:lnTo>
                    <a:pt x="848591" y="245922"/>
                  </a:lnTo>
                  <a:lnTo>
                    <a:pt x="849352" y="245922"/>
                  </a:lnTo>
                  <a:lnTo>
                    <a:pt x="849352" y="246684"/>
                  </a:lnTo>
                  <a:lnTo>
                    <a:pt x="849352" y="247446"/>
                  </a:lnTo>
                  <a:cubicBezTo>
                    <a:pt x="849403" y="247738"/>
                    <a:pt x="849403" y="248043"/>
                    <a:pt x="849352" y="248335"/>
                  </a:cubicBezTo>
                  <a:cubicBezTo>
                    <a:pt x="849352" y="249097"/>
                    <a:pt x="849352" y="249097"/>
                    <a:pt x="849352" y="249097"/>
                  </a:cubicBezTo>
                  <a:cubicBezTo>
                    <a:pt x="849480" y="249643"/>
                    <a:pt x="849480" y="250201"/>
                    <a:pt x="849352" y="250747"/>
                  </a:cubicBezTo>
                  <a:cubicBezTo>
                    <a:pt x="848577" y="252868"/>
                    <a:pt x="846534" y="254251"/>
                    <a:pt x="844273" y="254175"/>
                  </a:cubicBezTo>
                  <a:lnTo>
                    <a:pt x="842623" y="254175"/>
                  </a:lnTo>
                  <a:lnTo>
                    <a:pt x="838814" y="253033"/>
                  </a:lnTo>
                  <a:lnTo>
                    <a:pt x="835385" y="2523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7359" y="49251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61519" y="1759745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6070" y="1096476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303604" y="1202620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6951" y="1679889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4" name="Freeform 813">
              <a:extLst>
                <a:ext uri="{FF2B5EF4-FFF2-40B4-BE49-F238E27FC236}">
                  <a16:creationId xmlns:a16="http://schemas.microsoft.com/office/drawing/2014/main" id="{EC028D00-36CF-FFB5-08EF-4C1A78592E51}"/>
                </a:ext>
              </a:extLst>
            </p:cNvPr>
            <p:cNvSpPr/>
            <p:nvPr userDrawn="1"/>
          </p:nvSpPr>
          <p:spPr>
            <a:xfrm>
              <a:off x="4127359" y="-12695"/>
              <a:ext cx="10792" cy="66581"/>
            </a:xfrm>
            <a:custGeom>
              <a:avLst/>
              <a:gdLst>
                <a:gd name="connsiteX0" fmla="*/ 0 w 10792"/>
                <a:gd name="connsiteY0" fmla="*/ 0 h 66581"/>
                <a:gd name="connsiteX1" fmla="*/ 10792 w 10792"/>
                <a:gd name="connsiteY1" fmla="*/ 0 h 66581"/>
                <a:gd name="connsiteX2" fmla="*/ 10792 w 10792"/>
                <a:gd name="connsiteY2" fmla="*/ 61947 h 66581"/>
                <a:gd name="connsiteX3" fmla="*/ 6221 w 10792"/>
                <a:gd name="connsiteY3" fmla="*/ 66518 h 66581"/>
                <a:gd name="connsiteX4" fmla="*/ 0 w 10792"/>
                <a:gd name="connsiteY4" fmla="*/ 61947 h 66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92" h="66581">
                  <a:moveTo>
                    <a:pt x="0" y="0"/>
                  </a:moveTo>
                  <a:lnTo>
                    <a:pt x="10792" y="0"/>
                  </a:lnTo>
                  <a:lnTo>
                    <a:pt x="10792" y="61947"/>
                  </a:lnTo>
                  <a:cubicBezTo>
                    <a:pt x="10424" y="64309"/>
                    <a:pt x="8583" y="66150"/>
                    <a:pt x="6221" y="66518"/>
                  </a:cubicBezTo>
                  <a:cubicBezTo>
                    <a:pt x="3251" y="66975"/>
                    <a:pt x="457" y="64931"/>
                    <a:pt x="0" y="619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901841" y="924816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303604" y="1019978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303604" y="1094507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31850" y="1561985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50338" y="1649749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5914" y="943178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9263" y="1042989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8297380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5631" y="2072640"/>
            <a:ext cx="8324089" cy="3493008"/>
          </a:xfrm>
        </p:spPr>
        <p:txBody>
          <a:bodyPr>
            <a:normAutofit/>
          </a:bodyPr>
          <a:lstStyle>
            <a:lvl1pPr marL="228600" indent="-22860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  <a:p>
            <a:pPr lvl="0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00D319D-67F8-5830-99A3-7EB562C28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86" r="26226" b="3861"/>
          <a:stretch/>
        </p:blipFill>
        <p:spPr>
          <a:xfrm>
            <a:off x="9415463" y="264696"/>
            <a:ext cx="2776538" cy="659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2208" y="420624"/>
            <a:ext cx="5864352" cy="3621024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5969" y="-9144"/>
            <a:ext cx="4581525" cy="660241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F559BF-05B9-49D7-5976-7CD930A65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83680"/>
            <a:ext cx="7620000" cy="2743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431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176784"/>
            <a:ext cx="5864352" cy="3621024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5240" y="-15240"/>
            <a:ext cx="4581525" cy="660241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4084320"/>
            <a:ext cx="5864225" cy="236283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E537B4-8186-9628-C273-28B8EA981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6583680"/>
            <a:ext cx="7620000" cy="2743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270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441960"/>
            <a:ext cx="5641897" cy="3316893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75" name="Text Placeholder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09694" y="4068392"/>
            <a:ext cx="5580586" cy="219759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2800"/>
            </a:lvl1pPr>
            <a:lvl2pPr marL="457200" indent="0">
              <a:lnSpc>
                <a:spcPts val="2400"/>
              </a:lnSpc>
              <a:buNone/>
              <a:defRPr sz="2000"/>
            </a:lvl2pPr>
            <a:lvl3pPr marL="914400" indent="0">
              <a:lnSpc>
                <a:spcPts val="2400"/>
              </a:lnSpc>
              <a:buNone/>
              <a:defRPr sz="2000"/>
            </a:lvl3pPr>
            <a:lvl4pPr marL="1371600" indent="0">
              <a:lnSpc>
                <a:spcPts val="2400"/>
              </a:lnSpc>
              <a:buNone/>
              <a:defRPr sz="2000"/>
            </a:lvl4pPr>
            <a:lvl5pPr marL="1828800" indent="0">
              <a:lnSpc>
                <a:spcPts val="2400"/>
              </a:lnSpc>
              <a:buNone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D18796B-7A45-F026-1306-A9ADE06D8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706"/>
          <a:stretch/>
        </p:blipFill>
        <p:spPr>
          <a:xfrm>
            <a:off x="0" y="0"/>
            <a:ext cx="4661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6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4887594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  <a:lvl6pPr marL="1600200">
              <a:defRPr/>
            </a:lvl6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  <a:p>
            <a:pPr lvl="5"/>
            <a:r>
              <a:rPr lang="en-US" dirty="0"/>
              <a:t>Fifth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10644" y="2073275"/>
            <a:ext cx="4887594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4013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3144837" cy="3687763"/>
          </a:xfrm>
        </p:spPr>
        <p:txBody>
          <a:bodyPr>
            <a:normAutofit/>
          </a:bodyPr>
          <a:lstStyle>
            <a:lvl1pPr marL="32004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  <a:defRPr sz="2000"/>
            </a:lvl1pPr>
            <a:lvl2pPr marL="6858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eriod"/>
              <a:defRPr sz="2000"/>
            </a:lvl2pPr>
            <a:lvl3pPr marL="11430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  <a:defRPr sz="2000"/>
            </a:lvl3pPr>
            <a:lvl4pPr marL="16002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arenR"/>
              <a:defRPr sz="2000"/>
            </a:lvl4pPr>
            <a:lvl5pPr marL="20574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L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556760" y="2073275"/>
            <a:ext cx="6192838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94885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C5815B7-4DEA-0E4D-6E8B-EDAD6559A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93303"/>
            <a:ext cx="2182090" cy="2743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1046054-0FA9-558E-22C0-007C8D3DA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367" t="32063" r="19367" b="20417"/>
          <a:stretch/>
        </p:blipFill>
        <p:spPr>
          <a:xfrm>
            <a:off x="4977245" y="0"/>
            <a:ext cx="7214755" cy="14390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87880"/>
            <a:ext cx="10210800" cy="195469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79320" y="4094802"/>
            <a:ext cx="10027919" cy="246888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641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26920"/>
            <a:ext cx="3017520" cy="390175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821CE3F-B178-0F88-575A-C8CB5D40EB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525963" y="2026603"/>
            <a:ext cx="6766877" cy="3902075"/>
          </a:xfrm>
        </p:spPr>
        <p:txBody>
          <a:bodyPr/>
          <a:lstStyle>
            <a:lvl1pPr>
              <a:spcBef>
                <a:spcPts val="0"/>
              </a:spcBef>
              <a:spcAft>
                <a:spcPts val="1200"/>
              </a:spcAft>
              <a:defRPr/>
            </a:lvl1pPr>
            <a:lvl2pPr>
              <a:spcBef>
                <a:spcPts val="0"/>
              </a:spcBef>
              <a:spcAft>
                <a:spcPts val="600"/>
              </a:spcAft>
              <a:defRPr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4pPr>
              <a:spcBef>
                <a:spcPts val="0"/>
              </a:spcBef>
              <a:spcAft>
                <a:spcPts val="600"/>
              </a:spcAft>
              <a:defRPr sz="2000"/>
            </a:lvl4pPr>
            <a:lvl5pPr>
              <a:spcBef>
                <a:spcPts val="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071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95" r:id="rId3"/>
    <p:sldLayoutId id="2147483696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65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BE0BCE3-7A85-71CE-E027-A8E454AF1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1616" y="960120"/>
            <a:ext cx="5221224" cy="3707414"/>
          </a:xfrm>
        </p:spPr>
        <p:txBody>
          <a:bodyPr>
            <a:normAutofit fontScale="90000"/>
          </a:bodyPr>
          <a:lstStyle/>
          <a:p>
            <a:r>
              <a:rPr lang="en-US" sz="2000" dirty="0" err="1"/>
              <a:t>Datafrenchy</a:t>
            </a:r>
            <a:r>
              <a:rPr lang="en-US" sz="2000" dirty="0"/>
              <a:t> presents</a:t>
            </a:r>
            <a:br>
              <a:rPr lang="en-US" dirty="0"/>
            </a:br>
            <a:br>
              <a:rPr lang="en-US" dirty="0"/>
            </a:br>
            <a:r>
              <a:rPr lang="en-US" sz="5300" dirty="0"/>
              <a:t>data project community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March 2024</a:t>
            </a:r>
          </a:p>
        </p:txBody>
      </p:sp>
    </p:spTree>
    <p:extLst>
      <p:ext uri="{BB962C8B-B14F-4D97-AF65-F5344CB8AC3E}">
        <p14:creationId xmlns:p14="http://schemas.microsoft.com/office/powerpoint/2010/main" val="954410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E8D25-D403-2E2B-50DA-B21A0500A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352" y="505016"/>
            <a:ext cx="5775656" cy="3284932"/>
          </a:xfrm>
        </p:spPr>
        <p:txBody>
          <a:bodyPr/>
          <a:lstStyle/>
          <a:p>
            <a:r>
              <a:rPr lang="en-US" dirty="0" err="1"/>
              <a:t>Q+a’s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061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0870A-EBCD-13FC-D1A2-49C555C48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/>
          <a:lstStyle/>
          <a:p>
            <a:r>
              <a:rPr lang="en-US" dirty="0"/>
              <a:t>Agenda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B4EC43-20C2-1DA5-646B-B8D26CF7D0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631" y="2072640"/>
            <a:ext cx="8324089" cy="349300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200000"/>
              </a:lnSpc>
            </a:pPr>
            <a:r>
              <a:rPr lang="en-US" dirty="0"/>
              <a:t>Key Tips</a:t>
            </a:r>
          </a:p>
          <a:p>
            <a:pPr>
              <a:lnSpc>
                <a:spcPct val="200000"/>
              </a:lnSpc>
            </a:pPr>
            <a:r>
              <a:rPr lang="en-US" dirty="0"/>
              <a:t>Purpose/Goal</a:t>
            </a:r>
          </a:p>
          <a:p>
            <a:pPr>
              <a:lnSpc>
                <a:spcPct val="200000"/>
              </a:lnSpc>
            </a:pPr>
            <a:r>
              <a:rPr lang="en-US" dirty="0"/>
              <a:t>Timeline</a:t>
            </a:r>
          </a:p>
          <a:p>
            <a:pPr>
              <a:lnSpc>
                <a:spcPct val="200000"/>
              </a:lnSpc>
            </a:pPr>
            <a:r>
              <a:rPr lang="en-US" dirty="0"/>
              <a:t>Dataset</a:t>
            </a:r>
          </a:p>
          <a:p>
            <a:pPr>
              <a:lnSpc>
                <a:spcPct val="200000"/>
              </a:lnSpc>
            </a:pPr>
            <a:r>
              <a:rPr lang="en-US" dirty="0"/>
              <a:t>Q+A’s</a:t>
            </a:r>
          </a:p>
        </p:txBody>
      </p:sp>
    </p:spTree>
    <p:extLst>
      <p:ext uri="{BB962C8B-B14F-4D97-AF65-F5344CB8AC3E}">
        <p14:creationId xmlns:p14="http://schemas.microsoft.com/office/powerpoint/2010/main" val="582749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F012046-2BDC-7D51-DB9A-59C60C370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979" y="487680"/>
            <a:ext cx="3770662" cy="57729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D335974-625D-34CC-0CE9-D1BD67558553}"/>
              </a:ext>
            </a:extLst>
          </p:cNvPr>
          <p:cNvSpPr txBox="1"/>
          <p:nvPr/>
        </p:nvSpPr>
        <p:spPr>
          <a:xfrm>
            <a:off x="5937504" y="1328928"/>
            <a:ext cx="3425952" cy="36770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Key Tips</a:t>
            </a:r>
          </a:p>
          <a:p>
            <a:endParaRPr lang="en-US" sz="24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Name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Photo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LinkedIn URL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Roles</a:t>
            </a:r>
          </a:p>
        </p:txBody>
      </p:sp>
    </p:spTree>
    <p:extLst>
      <p:ext uri="{BB962C8B-B14F-4D97-AF65-F5344CB8AC3E}">
        <p14:creationId xmlns:p14="http://schemas.microsoft.com/office/powerpoint/2010/main" val="681310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BA0C7-4B10-03D7-2211-750D1F9E5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2208" y="914400"/>
            <a:ext cx="5864352" cy="4675632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r>
              <a:rPr lang="en-US" dirty="0"/>
              <a:t>Purpose/goal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sz="2000" dirty="0"/>
              <a:t>Enhance your technical abilities</a:t>
            </a: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Create a sense of community &amp; support</a:t>
            </a: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Work, connect, &amp; learn from others</a:t>
            </a: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gain confidence AND practice in technical and behavioral skills</a:t>
            </a: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add to your portfolio</a:t>
            </a:r>
            <a:endParaRPr lang="en-US" dirty="0"/>
          </a:p>
        </p:txBody>
      </p:sp>
      <p:pic>
        <p:nvPicPr>
          <p:cNvPr id="10" name="Picture Placeholder 9" descr="A person smiling at a computer">
            <a:extLst>
              <a:ext uri="{FF2B5EF4-FFF2-40B4-BE49-F238E27FC236}">
                <a16:creationId xmlns:a16="http://schemas.microsoft.com/office/drawing/2014/main" id="{0E7DFFA9-9901-3CE7-AAC2-C1754C65BD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8" r="18"/>
          <a:stretch/>
        </p:blipFill>
        <p:spPr>
          <a:xfrm>
            <a:off x="7625969" y="-9144"/>
            <a:ext cx="4581525" cy="6602413"/>
          </a:xfrm>
        </p:spPr>
      </p:pic>
    </p:spTree>
    <p:extLst>
      <p:ext uri="{BB962C8B-B14F-4D97-AF65-F5344CB8AC3E}">
        <p14:creationId xmlns:p14="http://schemas.microsoft.com/office/powerpoint/2010/main" val="3786907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D45BD-5B25-B32E-F712-18F18E716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/>
          <a:lstStyle/>
          <a:p>
            <a:r>
              <a:rPr lang="en-US" dirty="0"/>
              <a:t>timeline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1AA74-1B85-8980-9816-4DAB721C1B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631" y="2072640"/>
            <a:ext cx="8324089" cy="3493008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Day of Month: Meetup to discuss the dataset and answer any questions.</a:t>
            </a:r>
          </a:p>
          <a:p>
            <a:pPr>
              <a:lnSpc>
                <a:spcPct val="200000"/>
              </a:lnSpc>
            </a:pPr>
            <a:r>
              <a:rPr lang="en-US" dirty="0"/>
              <a:t>Four hours of Office Hours: March 6</a:t>
            </a:r>
            <a:r>
              <a:rPr lang="en-US" baseline="30000" dirty="0"/>
              <a:t>th</a:t>
            </a:r>
            <a:r>
              <a:rPr lang="en-US" dirty="0"/>
              <a:t>, 10</a:t>
            </a:r>
            <a:r>
              <a:rPr lang="en-US" baseline="30000" dirty="0"/>
              <a:t>th</a:t>
            </a:r>
            <a:r>
              <a:rPr lang="en-US" dirty="0"/>
              <a:t>, &amp; 17</a:t>
            </a:r>
            <a:r>
              <a:rPr lang="en-US" baseline="30000" dirty="0"/>
              <a:t>th 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en-US" dirty="0"/>
              <a:t>Presentations will take place the last week of March. (Date TBD)</a:t>
            </a:r>
          </a:p>
        </p:txBody>
      </p:sp>
    </p:spTree>
    <p:extLst>
      <p:ext uri="{BB962C8B-B14F-4D97-AF65-F5344CB8AC3E}">
        <p14:creationId xmlns:p14="http://schemas.microsoft.com/office/powerpoint/2010/main" val="2099008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F9F0-B02C-F479-3755-F41439C1E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441960"/>
            <a:ext cx="5641897" cy="3316893"/>
          </a:xfrm>
        </p:spPr>
        <p:txBody>
          <a:bodyPr/>
          <a:lstStyle/>
          <a:p>
            <a:r>
              <a:rPr lang="en-US" dirty="0"/>
              <a:t>This month’s dataset is…..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043390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F4228-0DC4-4119-B9C7-6C936C41E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10405174" cy="1326514"/>
          </a:xfrm>
        </p:spPr>
        <p:txBody>
          <a:bodyPr/>
          <a:lstStyle/>
          <a:p>
            <a:r>
              <a:rPr lang="en-US" dirty="0"/>
              <a:t>Call center dataset</a:t>
            </a:r>
            <a:endParaRPr lang="en-ZA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51E402D1-9809-EAF4-91DC-8A35A9C632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1673745"/>
              </p:ext>
            </p:extLst>
          </p:nvPr>
        </p:nvGraphicFramePr>
        <p:xfrm>
          <a:off x="190151" y="1783461"/>
          <a:ext cx="9904825" cy="73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1810925" imgH="739181" progId="Excel.Sheet.12">
                  <p:embed/>
                </p:oleObj>
              </mc:Choice>
              <mc:Fallback>
                <p:oleObj name="Worksheet" r:id="rId2" imgW="11810925" imgH="73918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0151" y="1783461"/>
                        <a:ext cx="9904825" cy="739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E6B53772-3CF3-2D41-053C-817E194DE3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151" y="2999354"/>
            <a:ext cx="6241129" cy="7467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EA73524-FB52-806C-4755-8B7CAEC6A534}"/>
              </a:ext>
            </a:extLst>
          </p:cNvPr>
          <p:cNvSpPr txBox="1"/>
          <p:nvPr/>
        </p:nvSpPr>
        <p:spPr>
          <a:xfrm>
            <a:off x="141382" y="4144894"/>
            <a:ext cx="6167977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Id: Unique customer-id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Customer_name</a:t>
            </a:r>
            <a:r>
              <a:rPr lang="en-US" sz="1600" dirty="0"/>
              <a:t>: The customer’s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Sentiment: Overall tone of the call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Csat_score</a:t>
            </a:r>
            <a:r>
              <a:rPr lang="en-US" sz="1600" dirty="0"/>
              <a:t>: Customer Satisfaction Rating Score (Scale is 1-10, 1 being bad, 10 being perfect.)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Call_timestamp</a:t>
            </a:r>
            <a:r>
              <a:rPr lang="en-US" sz="1600" dirty="0"/>
              <a:t>: Date of call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Reason: Category of call purpose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Channel: How the customer connected the call center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6F8FE7-2C37-78FC-B805-2D9D5DEF83A7}"/>
              </a:ext>
            </a:extLst>
          </p:cNvPr>
          <p:cNvSpPr txBox="1"/>
          <p:nvPr/>
        </p:nvSpPr>
        <p:spPr>
          <a:xfrm>
            <a:off x="6431280" y="4014216"/>
            <a:ext cx="568147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Response Time: Was the call within, below, or above service level agreement? (Below = Good, Above = Bad)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Call Duration: Length of call in minutes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Call Center: Call Cetner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Agent_ID</a:t>
            </a:r>
            <a:r>
              <a:rPr lang="en-US" sz="1600" dirty="0"/>
              <a:t>: The Agent who took the call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City: City of Customer’s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State: State of Customer’s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YOB: Years of Business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DE021C9-5EE3-AB4F-78B0-CC7862C559E5}"/>
              </a:ext>
            </a:extLst>
          </p:cNvPr>
          <p:cNvSpPr txBox="1"/>
          <p:nvPr/>
        </p:nvSpPr>
        <p:spPr>
          <a:xfrm>
            <a:off x="10460736" y="1847088"/>
            <a:ext cx="1353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Call Data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F6211D-FA47-7DA6-FDA6-0437E22A9C4E}"/>
              </a:ext>
            </a:extLst>
          </p:cNvPr>
          <p:cNvSpPr txBox="1"/>
          <p:nvPr/>
        </p:nvSpPr>
        <p:spPr>
          <a:xfrm>
            <a:off x="6723888" y="3206496"/>
            <a:ext cx="1780032" cy="377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Customers</a:t>
            </a:r>
          </a:p>
        </p:txBody>
      </p:sp>
    </p:spTree>
    <p:extLst>
      <p:ext uri="{BB962C8B-B14F-4D97-AF65-F5344CB8AC3E}">
        <p14:creationId xmlns:p14="http://schemas.microsoft.com/office/powerpoint/2010/main" val="1041471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0870A-EBCD-13FC-D1A2-49C555C48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/>
          <a:lstStyle/>
          <a:p>
            <a:r>
              <a:rPr lang="en-US" dirty="0"/>
              <a:t>Situational info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B4EC43-20C2-1DA5-646B-B8D26CF7D0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631" y="2072640"/>
            <a:ext cx="8324089" cy="3493008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sz="1800" dirty="0"/>
              <a:t>Your manager is trying to understand how the call center is operating. Your job is to focus on the following:</a:t>
            </a:r>
          </a:p>
          <a:p>
            <a:pPr>
              <a:lnSpc>
                <a:spcPct val="200000"/>
              </a:lnSpc>
            </a:pPr>
            <a:r>
              <a:rPr lang="en-US" sz="1200" dirty="0"/>
              <a:t>Do we have certain agents who respond to calls in a timely matter? Are any agents having poor response time? What about customer ratings towards them?</a:t>
            </a:r>
          </a:p>
          <a:p>
            <a:pPr>
              <a:lnSpc>
                <a:spcPct val="200000"/>
              </a:lnSpc>
            </a:pPr>
            <a:r>
              <a:rPr lang="en-US" sz="1200" dirty="0"/>
              <a:t>Where are our most loyal customers located?</a:t>
            </a:r>
          </a:p>
          <a:p>
            <a:pPr>
              <a:lnSpc>
                <a:spcPct val="200000"/>
              </a:lnSpc>
            </a:pPr>
            <a:r>
              <a:rPr lang="en-US" sz="1200" dirty="0"/>
              <a:t>Are there certain call centers that perform well? Not well? Are there certain channels that perform well? Not well?</a:t>
            </a:r>
          </a:p>
          <a:p>
            <a:pPr>
              <a:lnSpc>
                <a:spcPct val="200000"/>
              </a:lnSpc>
            </a:pPr>
            <a:r>
              <a:rPr lang="en-US" sz="1200" dirty="0"/>
              <a:t>How do our customers feel about our service?</a:t>
            </a:r>
          </a:p>
          <a:p>
            <a:pPr>
              <a:lnSpc>
                <a:spcPct val="200000"/>
              </a:lnSpc>
            </a:pPr>
            <a:endParaRPr lang="en-US" sz="1200" dirty="0"/>
          </a:p>
          <a:p>
            <a:pPr>
              <a:lnSpc>
                <a:spcPct val="200000"/>
              </a:lnSpc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847612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F9F0-B02C-F479-3755-F41439C1E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0016" y="441961"/>
            <a:ext cx="7491983" cy="1386840"/>
          </a:xfrm>
        </p:spPr>
        <p:txBody>
          <a:bodyPr/>
          <a:lstStyle/>
          <a:p>
            <a:r>
              <a:rPr lang="en-US" dirty="0"/>
              <a:t>Best dashboard award</a:t>
            </a:r>
            <a:endParaRPr lang="en-ZA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66E30DC-B6B1-8853-70D4-E796E598CB21}"/>
              </a:ext>
            </a:extLst>
          </p:cNvPr>
          <p:cNvGrpSpPr/>
          <p:nvPr/>
        </p:nvGrpSpPr>
        <p:grpSpPr>
          <a:xfrm>
            <a:off x="4920338" y="2359153"/>
            <a:ext cx="5900062" cy="3364992"/>
            <a:chOff x="5328770" y="3515547"/>
            <a:chExt cx="3935468" cy="2141541"/>
          </a:xfrm>
        </p:grpSpPr>
        <p:pic>
          <p:nvPicPr>
            <p:cNvPr id="4" name="Picture 3" descr="A red and black target&#10;&#10;Description automatically generated">
              <a:extLst>
                <a:ext uri="{FF2B5EF4-FFF2-40B4-BE49-F238E27FC236}">
                  <a16:creationId xmlns:a16="http://schemas.microsoft.com/office/drawing/2014/main" id="{53FDE256-281A-95AE-F228-4BCDC55C73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94647" y="4900097"/>
              <a:ext cx="569591" cy="756991"/>
            </a:xfrm>
            <a:prstGeom prst="rect">
              <a:avLst/>
            </a:prstGeom>
          </p:spPr>
        </p:pic>
        <p:pic>
          <p:nvPicPr>
            <p:cNvPr id="6" name="Picture 5" descr="A blue text on a black background&#10;&#10;Description automatically generated">
              <a:extLst>
                <a:ext uri="{FF2B5EF4-FFF2-40B4-BE49-F238E27FC236}">
                  <a16:creationId xmlns:a16="http://schemas.microsoft.com/office/drawing/2014/main" id="{973319F4-24FE-9FF0-198A-BAE8C5032C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28770" y="3515547"/>
              <a:ext cx="1345762" cy="322247"/>
            </a:xfrm>
            <a:prstGeom prst="rect">
              <a:avLst/>
            </a:prstGeom>
          </p:spPr>
        </p:pic>
        <p:pic>
          <p:nvPicPr>
            <p:cNvPr id="8" name="Picture 7" descr="A logo with a smile&#10;&#10;Description automatically generated">
              <a:extLst>
                <a:ext uri="{FF2B5EF4-FFF2-40B4-BE49-F238E27FC236}">
                  <a16:creationId xmlns:a16="http://schemas.microsoft.com/office/drawing/2014/main" id="{E3F82CF4-C39D-9193-C6C6-02B6E0B535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78769" y="4525079"/>
              <a:ext cx="1345763" cy="565756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159E0C97-F900-B876-1C4B-98F848395373}"/>
              </a:ext>
            </a:extLst>
          </p:cNvPr>
          <p:cNvSpPr txBox="1"/>
          <p:nvPr/>
        </p:nvSpPr>
        <p:spPr>
          <a:xfrm>
            <a:off x="8375904" y="2932176"/>
            <a:ext cx="38160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$20 Gift Card!</a:t>
            </a:r>
          </a:p>
        </p:txBody>
      </p:sp>
    </p:spTree>
    <p:extLst>
      <p:ext uri="{BB962C8B-B14F-4D97-AF65-F5344CB8AC3E}">
        <p14:creationId xmlns:p14="http://schemas.microsoft.com/office/powerpoint/2010/main" val="195731130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6411248_Win32_SL_V4" id="{806921AB-1FF9-416C-A3A7-D14200787132}" vid="{8436FA26-ADF6-4DA9-8A70-95C197E774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C02FA78-7B40-45E2-B806-470B0FC280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5040CA-20CC-43C6-BC0C-8D8696B6AF8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BFBA14A9-9290-4E1F-A1C4-0305BFA57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{5E461263-9975-4F26-96EA-442D2DF33C97}tf16411248_win32</Template>
  <TotalTime>1075</TotalTime>
  <Words>366</Words>
  <Application>Microsoft Office PowerPoint</Application>
  <PresentationFormat>Widescreen</PresentationFormat>
  <Paragraphs>45</Paragraphs>
  <Slides>10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Avenir Next LT Pro Light</vt:lpstr>
      <vt:lpstr>Calibri</vt:lpstr>
      <vt:lpstr>Posterama</vt:lpstr>
      <vt:lpstr>Custom</vt:lpstr>
      <vt:lpstr>Worksheet</vt:lpstr>
      <vt:lpstr>Datafrenchy presents  data project community  March 2024</vt:lpstr>
      <vt:lpstr>Agenda </vt:lpstr>
      <vt:lpstr>PowerPoint Presentation</vt:lpstr>
      <vt:lpstr>  Purpose/goal   Enhance your technical abilities   Create a sense of community &amp; support   Work, connect, &amp; learn from others   gain confidence AND practice in technical and behavioral skills   add to your portfolio</vt:lpstr>
      <vt:lpstr>timeline</vt:lpstr>
      <vt:lpstr>This month’s dataset is…..</vt:lpstr>
      <vt:lpstr>Call center dataset</vt:lpstr>
      <vt:lpstr>Situational info</vt:lpstr>
      <vt:lpstr>Best dashboard award</vt:lpstr>
      <vt:lpstr>Q+a’s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Datafrenchy presents  data project community  March 2024</dc:title>
  <dc:creator>chris french</dc:creator>
  <cp:lastModifiedBy>chris french</cp:lastModifiedBy>
  <cp:revision>6</cp:revision>
  <dcterms:created xsi:type="dcterms:W3CDTF">2024-02-29T22:52:16Z</dcterms:created>
  <dcterms:modified xsi:type="dcterms:W3CDTF">2024-03-01T23:22:04Z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